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6"/>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78" autoAdjust="0"/>
    <p:restoredTop sz="94660"/>
  </p:normalViewPr>
  <p:slideViewPr>
    <p:cSldViewPr snapToGrid="0">
      <p:cViewPr varScale="1">
        <p:scale>
          <a:sx n="82" d="100"/>
          <a:sy n="82" d="100"/>
        </p:scale>
        <p:origin x="682" y="72"/>
      </p:cViewPr>
      <p:guideLst/>
    </p:cSldViewPr>
  </p:slideViewPr>
  <p:notesTextViewPr>
    <p:cViewPr>
      <p:scale>
        <a:sx n="1" d="1"/>
        <a:sy n="1" d="1"/>
      </p:scale>
      <p:origin x="0" y="0"/>
    </p:cViewPr>
  </p:notesTextViewPr>
  <p:sorterViewPr>
    <p:cViewPr>
      <p:scale>
        <a:sx n="70" d="100"/>
        <a:sy n="70" d="100"/>
      </p:scale>
      <p:origin x="0" y="-77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522D01-EFD7-48D7-AE45-BADCD7119D30}" type="datetimeFigureOut">
              <a:rPr lang="en-US" smtClean="0"/>
              <a:t>11/8/2023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702CF6-95EC-46E1-AB55-30679AB80BE2}" type="slidenum">
              <a:rPr lang="en-US" smtClean="0"/>
              <a:t>‹#›</a:t>
            </a:fld>
            <a:endParaRPr lang="en-US"/>
          </a:p>
        </p:txBody>
      </p:sp>
    </p:spTree>
    <p:extLst>
      <p:ext uri="{BB962C8B-B14F-4D97-AF65-F5344CB8AC3E}">
        <p14:creationId xmlns:p14="http://schemas.microsoft.com/office/powerpoint/2010/main" val="1770268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EE8D7-9B1E-4DD0-9116-C4FB82E0D094}"/>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a:extLst>
              <a:ext uri="{FF2B5EF4-FFF2-40B4-BE49-F238E27FC236}">
                <a16:creationId xmlns:a16="http://schemas.microsoft.com/office/drawing/2014/main" id="{35C5B04A-B074-4613-9EC0-0475894681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a:extLst>
              <a:ext uri="{FF2B5EF4-FFF2-40B4-BE49-F238E27FC236}">
                <a16:creationId xmlns:a16="http://schemas.microsoft.com/office/drawing/2014/main" id="{18A04F93-A123-4C7A-8975-1E69212B32B1}"/>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FBF6537E-F404-488D-A568-246B109B45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1FDA05-BF65-4EF2-BF82-D8302740CBEA}"/>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267099440"/>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64651-C1CB-4E16-BBB7-0A73D9FEEB6D}"/>
              </a:ext>
            </a:extLst>
          </p:cNvPr>
          <p:cNvSpPr>
            <a:spLocks noGrp="1"/>
          </p:cNvSpPr>
          <p:nvPr>
            <p:ph type="title"/>
          </p:nvPr>
        </p:nvSpPr>
        <p:spPr/>
        <p:txBody>
          <a:bodyPr/>
          <a:lstStyle/>
          <a:p>
            <a:r>
              <a:rPr lang="ru-RU"/>
              <a:t>Образец заголовка</a:t>
            </a:r>
            <a:endParaRPr lang="en-US"/>
          </a:p>
        </p:txBody>
      </p:sp>
      <p:sp>
        <p:nvSpPr>
          <p:cNvPr id="3" name="Vertical Text Placeholder 2">
            <a:extLst>
              <a:ext uri="{FF2B5EF4-FFF2-40B4-BE49-F238E27FC236}">
                <a16:creationId xmlns:a16="http://schemas.microsoft.com/office/drawing/2014/main" id="{3786AF8C-B1F3-4EF2-ACA7-C6B31EFAC9EE}"/>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id="{26557B2F-7AE5-4B4F-A3FE-A6952CEE8907}"/>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15A5F183-3000-4D58-8CFD-1B5ADD27D4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2403F7-C530-4E9C-A1A4-4F52DA8ED5A5}"/>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414580842"/>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634074-EC15-4EA9-9703-BCAAA753854C}"/>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a:extLst>
              <a:ext uri="{FF2B5EF4-FFF2-40B4-BE49-F238E27FC236}">
                <a16:creationId xmlns:a16="http://schemas.microsoft.com/office/drawing/2014/main" id="{E4B017DB-1F9E-4A26-81B3-610E75283060}"/>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id="{48F1C777-BF51-43BF-8028-5FD6E766456D}"/>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63AD4FA9-FFAE-43C1-839C-B0AED0DDFA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6E8727-C359-4A22-B13D-8D7292F0B4A6}"/>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1486053098"/>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DEBEC-6E64-4A54-B748-D4DEFAF9EAFD}"/>
              </a:ext>
            </a:extLst>
          </p:cNvPr>
          <p:cNvSpPr>
            <a:spLocks noGrp="1"/>
          </p:cNvSpPr>
          <p:nvPr>
            <p:ph type="title"/>
          </p:nvPr>
        </p:nvSpPr>
        <p:spPr/>
        <p:txBody>
          <a:bodyPr/>
          <a:lstStyle/>
          <a:p>
            <a:r>
              <a:rPr lang="ru-RU"/>
              <a:t>Образец заголовка</a:t>
            </a:r>
            <a:endParaRPr lang="en-US"/>
          </a:p>
        </p:txBody>
      </p:sp>
      <p:sp>
        <p:nvSpPr>
          <p:cNvPr id="3" name="Content Placeholder 2">
            <a:extLst>
              <a:ext uri="{FF2B5EF4-FFF2-40B4-BE49-F238E27FC236}">
                <a16:creationId xmlns:a16="http://schemas.microsoft.com/office/drawing/2014/main" id="{4ACE2D49-868B-489E-A363-E3A362833375}"/>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id="{F7AA0348-B130-47CF-BA77-452ADAD1D5B7}"/>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E4B0ACB0-7D9C-4DA3-B060-4601F03339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5A36C7-0123-42FE-8EED-C1C737DFFF15}"/>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834919111"/>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9F848-AA92-4A96-9AF0-CAAE43B9CEB7}"/>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a:extLst>
              <a:ext uri="{FF2B5EF4-FFF2-40B4-BE49-F238E27FC236}">
                <a16:creationId xmlns:a16="http://schemas.microsoft.com/office/drawing/2014/main" id="{3A74740D-609D-4465-9E4B-9BF346BE05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a:extLst>
              <a:ext uri="{FF2B5EF4-FFF2-40B4-BE49-F238E27FC236}">
                <a16:creationId xmlns:a16="http://schemas.microsoft.com/office/drawing/2014/main" id="{2D9D15B5-4B99-4771-A51E-FDC711BF1E2A}"/>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093645EE-FD8E-46B1-9A08-C1301768B9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BFEF42-0D9A-45B4-83CD-1B7B316DC2A6}"/>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80866977"/>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66B99-D4DA-400E-9D2E-B0112CDE4357}"/>
              </a:ext>
            </a:extLst>
          </p:cNvPr>
          <p:cNvSpPr>
            <a:spLocks noGrp="1"/>
          </p:cNvSpPr>
          <p:nvPr>
            <p:ph type="title"/>
          </p:nvPr>
        </p:nvSpPr>
        <p:spPr/>
        <p:txBody>
          <a:bodyPr/>
          <a:lstStyle/>
          <a:p>
            <a:r>
              <a:rPr lang="ru-RU"/>
              <a:t>Образец заголовка</a:t>
            </a:r>
            <a:endParaRPr lang="en-US"/>
          </a:p>
        </p:txBody>
      </p:sp>
      <p:sp>
        <p:nvSpPr>
          <p:cNvPr id="3" name="Content Placeholder 2">
            <a:extLst>
              <a:ext uri="{FF2B5EF4-FFF2-40B4-BE49-F238E27FC236}">
                <a16:creationId xmlns:a16="http://schemas.microsoft.com/office/drawing/2014/main" id="{4ADEB717-2BB5-4B9B-8911-6472A4DF9C91}"/>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a:extLst>
              <a:ext uri="{FF2B5EF4-FFF2-40B4-BE49-F238E27FC236}">
                <a16:creationId xmlns:a16="http://schemas.microsoft.com/office/drawing/2014/main" id="{CAB01E33-3CCC-4927-A72E-EECF6D8F48E7}"/>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a:extLst>
              <a:ext uri="{FF2B5EF4-FFF2-40B4-BE49-F238E27FC236}">
                <a16:creationId xmlns:a16="http://schemas.microsoft.com/office/drawing/2014/main" id="{8F13A709-0B06-46D0-9441-18A06D8E9B66}"/>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6" name="Footer Placeholder 5">
            <a:extLst>
              <a:ext uri="{FF2B5EF4-FFF2-40B4-BE49-F238E27FC236}">
                <a16:creationId xmlns:a16="http://schemas.microsoft.com/office/drawing/2014/main" id="{4BC3FDC0-3A09-40FA-BB74-56B2E7D3AA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F2AC6D-7B8C-4A37-ABEA-7D81318E595B}"/>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618618868"/>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EB3BA-8DF4-4824-99AB-6D9E2C51FE79}"/>
              </a:ext>
            </a:extLst>
          </p:cNvPr>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a:extLst>
              <a:ext uri="{FF2B5EF4-FFF2-40B4-BE49-F238E27FC236}">
                <a16:creationId xmlns:a16="http://schemas.microsoft.com/office/drawing/2014/main" id="{81A5D4BB-1674-4AD7-98AA-AB39546A80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a:extLst>
              <a:ext uri="{FF2B5EF4-FFF2-40B4-BE49-F238E27FC236}">
                <a16:creationId xmlns:a16="http://schemas.microsoft.com/office/drawing/2014/main" id="{36C44008-A66A-48F1-8CDF-C86DE92F5464}"/>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a:extLst>
              <a:ext uri="{FF2B5EF4-FFF2-40B4-BE49-F238E27FC236}">
                <a16:creationId xmlns:a16="http://schemas.microsoft.com/office/drawing/2014/main" id="{8D1035D7-0207-453D-9209-B3B53898FF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a:extLst>
              <a:ext uri="{FF2B5EF4-FFF2-40B4-BE49-F238E27FC236}">
                <a16:creationId xmlns:a16="http://schemas.microsoft.com/office/drawing/2014/main" id="{1EB9EA17-8855-446B-ABE2-7D49F8A99608}"/>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a:extLst>
              <a:ext uri="{FF2B5EF4-FFF2-40B4-BE49-F238E27FC236}">
                <a16:creationId xmlns:a16="http://schemas.microsoft.com/office/drawing/2014/main" id="{931AEFD9-8D3F-4607-9207-9772110BEA5D}"/>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8" name="Footer Placeholder 7">
            <a:extLst>
              <a:ext uri="{FF2B5EF4-FFF2-40B4-BE49-F238E27FC236}">
                <a16:creationId xmlns:a16="http://schemas.microsoft.com/office/drawing/2014/main" id="{3815BAA5-5B97-4E18-A13E-490C055CD4A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7A2E43E-0424-49B1-AA41-36BFF0A2EBE8}"/>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1348205781"/>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1C759-B787-4C11-8140-B5EFEAB93844}"/>
              </a:ext>
            </a:extLst>
          </p:cNvPr>
          <p:cNvSpPr>
            <a:spLocks noGrp="1"/>
          </p:cNvSpPr>
          <p:nvPr>
            <p:ph type="title"/>
          </p:nvPr>
        </p:nvSpPr>
        <p:spPr/>
        <p:txBody>
          <a:bodyPr/>
          <a:lstStyle/>
          <a:p>
            <a:r>
              <a:rPr lang="ru-RU"/>
              <a:t>Образец заголовка</a:t>
            </a:r>
            <a:endParaRPr lang="en-US"/>
          </a:p>
        </p:txBody>
      </p:sp>
      <p:sp>
        <p:nvSpPr>
          <p:cNvPr id="3" name="Date Placeholder 2">
            <a:extLst>
              <a:ext uri="{FF2B5EF4-FFF2-40B4-BE49-F238E27FC236}">
                <a16:creationId xmlns:a16="http://schemas.microsoft.com/office/drawing/2014/main" id="{066A9F7A-D8DB-4FC3-9EFA-EC461EB9BF1C}"/>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4" name="Footer Placeholder 3">
            <a:extLst>
              <a:ext uri="{FF2B5EF4-FFF2-40B4-BE49-F238E27FC236}">
                <a16:creationId xmlns:a16="http://schemas.microsoft.com/office/drawing/2014/main" id="{605E6D70-C501-4148-A2DF-5B7ADA83ED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8254D9-FFCA-46E7-9B20-AF45BEC2A9A7}"/>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19828946"/>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C0116A-1367-452C-8F37-F33ECD02C4BB}"/>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3" name="Footer Placeholder 2">
            <a:extLst>
              <a:ext uri="{FF2B5EF4-FFF2-40B4-BE49-F238E27FC236}">
                <a16:creationId xmlns:a16="http://schemas.microsoft.com/office/drawing/2014/main" id="{FF17B05F-0BCC-4269-B547-C4F01E8BDC8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50A22F8-9A4A-43BC-A289-815CBAE352F3}"/>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644369683"/>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4BBD4-6539-4D37-A2F6-108899EB38C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a:extLst>
              <a:ext uri="{FF2B5EF4-FFF2-40B4-BE49-F238E27FC236}">
                <a16:creationId xmlns:a16="http://schemas.microsoft.com/office/drawing/2014/main" id="{B6565BEE-C68D-4987-81F1-8E23262605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a:extLst>
              <a:ext uri="{FF2B5EF4-FFF2-40B4-BE49-F238E27FC236}">
                <a16:creationId xmlns:a16="http://schemas.microsoft.com/office/drawing/2014/main" id="{0996E826-6368-4CC5-BED5-DF94068849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a:extLst>
              <a:ext uri="{FF2B5EF4-FFF2-40B4-BE49-F238E27FC236}">
                <a16:creationId xmlns:a16="http://schemas.microsoft.com/office/drawing/2014/main" id="{326841E7-0A00-4613-A433-6CEE69F5DA9B}"/>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6" name="Footer Placeholder 5">
            <a:extLst>
              <a:ext uri="{FF2B5EF4-FFF2-40B4-BE49-F238E27FC236}">
                <a16:creationId xmlns:a16="http://schemas.microsoft.com/office/drawing/2014/main" id="{E7CEEC40-3222-4C43-9C7D-0D39D90AFA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D1CB73-D126-4812-9E9B-60C7E3B9800B}"/>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3306198907"/>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6AC32-19D4-4530-8DD1-D9AA0A30B5AD}"/>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a:extLst>
              <a:ext uri="{FF2B5EF4-FFF2-40B4-BE49-F238E27FC236}">
                <a16:creationId xmlns:a16="http://schemas.microsoft.com/office/drawing/2014/main" id="{16E666CC-6443-4B5A-88A5-521696FF46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a:p>
        </p:txBody>
      </p:sp>
      <p:sp>
        <p:nvSpPr>
          <p:cNvPr id="4" name="Text Placeholder 3">
            <a:extLst>
              <a:ext uri="{FF2B5EF4-FFF2-40B4-BE49-F238E27FC236}">
                <a16:creationId xmlns:a16="http://schemas.microsoft.com/office/drawing/2014/main" id="{8645683C-D723-4737-BB78-5157831154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a:extLst>
              <a:ext uri="{FF2B5EF4-FFF2-40B4-BE49-F238E27FC236}">
                <a16:creationId xmlns:a16="http://schemas.microsoft.com/office/drawing/2014/main" id="{3189061A-069F-40A4-89A0-261E043A8BFA}"/>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6" name="Footer Placeholder 5">
            <a:extLst>
              <a:ext uri="{FF2B5EF4-FFF2-40B4-BE49-F238E27FC236}">
                <a16:creationId xmlns:a16="http://schemas.microsoft.com/office/drawing/2014/main" id="{3AFD80CC-8819-4800-AD60-1D37B27844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12ACF8-28EC-4ADF-8E81-AD6C79AFAB58}"/>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039122306"/>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020957-46F8-4E2A-936D-53ECA23ADA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a:extLst>
              <a:ext uri="{FF2B5EF4-FFF2-40B4-BE49-F238E27FC236}">
                <a16:creationId xmlns:a16="http://schemas.microsoft.com/office/drawing/2014/main" id="{365132AB-EF5B-499D-9A76-D1A3331FC8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id="{1964250C-AD6B-4F6D-9A3C-1445DF2E48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0CF0CAB8-A276-46E1-9EBF-938DD4DA92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1E3406-230F-47DC-A38B-869511A97C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BCE36-B45A-44C2-8043-F80B7E387010}" type="slidenum">
              <a:rPr lang="en-US" smtClean="0"/>
              <a:t>‹#›</a:t>
            </a:fld>
            <a:endParaRPr lang="en-US"/>
          </a:p>
        </p:txBody>
      </p:sp>
    </p:spTree>
    <p:extLst>
      <p:ext uri="{BB962C8B-B14F-4D97-AF65-F5344CB8AC3E}">
        <p14:creationId xmlns:p14="http://schemas.microsoft.com/office/powerpoint/2010/main" val="362445897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0A20052-71A9-9757-D674-6A0CBDD93880}"/>
              </a:ext>
            </a:extLst>
          </p:cNvPr>
          <p:cNvSpPr>
            <a:spLocks noGrp="1"/>
          </p:cNvSpPr>
          <p:nvPr>
            <p:ph type="ctrTitle"/>
          </p:nvPr>
        </p:nvSpPr>
        <p:spPr/>
        <p:txBody>
          <a:bodyPr/>
          <a:lstStyle/>
          <a:p>
            <a:r>
              <a:rPr lang="en-US" dirty="0"/>
              <a:t>Modelling and simulation</a:t>
            </a:r>
            <a:br>
              <a:rPr lang="en-US" dirty="0"/>
            </a:br>
            <a:endParaRPr lang="en-US" dirty="0"/>
          </a:p>
        </p:txBody>
      </p:sp>
      <p:sp>
        <p:nvSpPr>
          <p:cNvPr id="3" name="Подзаголовок 2">
            <a:extLst>
              <a:ext uri="{FF2B5EF4-FFF2-40B4-BE49-F238E27FC236}">
                <a16:creationId xmlns:a16="http://schemas.microsoft.com/office/drawing/2014/main" id="{E193E751-2900-DE13-F283-32D7DFD1B8FC}"/>
              </a:ext>
            </a:extLst>
          </p:cNvPr>
          <p:cNvSpPr>
            <a:spLocks noGrp="1"/>
          </p:cNvSpPr>
          <p:nvPr>
            <p:ph type="subTitle" idx="1"/>
          </p:nvPr>
        </p:nvSpPr>
        <p:spPr/>
        <p:txBody>
          <a:bodyPr/>
          <a:lstStyle/>
          <a:p>
            <a:r>
              <a:rPr lang="en-US" dirty="0"/>
              <a:t>Fyodor </a:t>
            </a:r>
            <a:r>
              <a:rPr lang="en-US" dirty="0" err="1"/>
              <a:t>Malchik</a:t>
            </a:r>
            <a:endParaRPr lang="en-US" dirty="0"/>
          </a:p>
        </p:txBody>
      </p:sp>
      <p:sp>
        <p:nvSpPr>
          <p:cNvPr id="4" name="Нижний колонтитул 3">
            <a:extLst>
              <a:ext uri="{FF2B5EF4-FFF2-40B4-BE49-F238E27FC236}">
                <a16:creationId xmlns:a16="http://schemas.microsoft.com/office/drawing/2014/main" id="{992B47CD-3F39-0639-6B21-275F3D8EFC49}"/>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742978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4F785FD-08DC-84FC-B5A0-1FF3C397705E}"/>
              </a:ext>
            </a:extLst>
          </p:cNvPr>
          <p:cNvSpPr>
            <a:spLocks noGrp="1" noChangeArrowheads="1"/>
          </p:cNvSpPr>
          <p:nvPr>
            <p:ph type="title"/>
          </p:nvPr>
        </p:nvSpPr>
        <p:spPr/>
        <p:txBody>
          <a:bodyPr/>
          <a:lstStyle/>
          <a:p>
            <a:r>
              <a:rPr lang="en-US" altLang="en-US" u="sng"/>
              <a:t>FAULT SIMULATION</a:t>
            </a:r>
          </a:p>
        </p:txBody>
      </p:sp>
      <p:sp>
        <p:nvSpPr>
          <p:cNvPr id="11267" name="Rectangle 3">
            <a:extLst>
              <a:ext uri="{FF2B5EF4-FFF2-40B4-BE49-F238E27FC236}">
                <a16:creationId xmlns:a16="http://schemas.microsoft.com/office/drawing/2014/main" id="{449A8515-B353-B338-39F4-05B336EE6EEE}"/>
              </a:ext>
            </a:extLst>
          </p:cNvPr>
          <p:cNvSpPr>
            <a:spLocks noGrp="1" noChangeArrowheads="1"/>
          </p:cNvSpPr>
          <p:nvPr>
            <p:ph type="body" idx="1"/>
          </p:nvPr>
        </p:nvSpPr>
        <p:spPr/>
        <p:txBody>
          <a:bodyPr/>
          <a:lstStyle/>
          <a:p>
            <a:pPr>
              <a:lnSpc>
                <a:spcPct val="90000"/>
              </a:lnSpc>
            </a:pPr>
            <a:r>
              <a:rPr lang="en-US" altLang="en-US"/>
              <a:t>The previous models basically worked on gate level description and took single stuck at line faults into account-there were some major problems because of this-some logic elements like switching transistors and load devices could not be taken as logic elements delay faults could not be accounted for. Delays are represented by lumped delay elements unsuitable in many cases and sometimes logical values are also constrainted(i.e may be only 0 and 1 are available).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E1097E2B-B969-20CF-F247-09A32E3E9D87}"/>
              </a:ext>
            </a:extLst>
          </p:cNvPr>
          <p:cNvSpPr>
            <a:spLocks noGrp="1" noChangeArrowheads="1"/>
          </p:cNvSpPr>
          <p:nvPr>
            <p:ph type="title"/>
          </p:nvPr>
        </p:nvSpPr>
        <p:spPr/>
        <p:txBody>
          <a:bodyPr/>
          <a:lstStyle/>
          <a:p>
            <a:r>
              <a:rPr lang="en-US" altLang="en-US" u="sng"/>
              <a:t>SOME IMPROVEMENTS</a:t>
            </a:r>
          </a:p>
        </p:txBody>
      </p:sp>
      <p:sp>
        <p:nvSpPr>
          <p:cNvPr id="12291" name="Rectangle 3">
            <a:extLst>
              <a:ext uri="{FF2B5EF4-FFF2-40B4-BE49-F238E27FC236}">
                <a16:creationId xmlns:a16="http://schemas.microsoft.com/office/drawing/2014/main" id="{F009125C-2BBB-FE40-BB93-69111EEC2FCF}"/>
              </a:ext>
            </a:extLst>
          </p:cNvPr>
          <p:cNvSpPr>
            <a:spLocks noGrp="1" noChangeArrowheads="1"/>
          </p:cNvSpPr>
          <p:nvPr>
            <p:ph type="body" idx="1"/>
          </p:nvPr>
        </p:nvSpPr>
        <p:spPr/>
        <p:txBody>
          <a:bodyPr/>
          <a:lstStyle/>
          <a:p>
            <a:pPr>
              <a:lnSpc>
                <a:spcPct val="90000"/>
              </a:lnSpc>
            </a:pPr>
            <a:r>
              <a:rPr lang="en-US" altLang="en-US" sz="2400"/>
              <a:t>A few shortcomings of existing simulators in the context of VLSI design and testing are considered. A fault simulation approach based on CSA (connector-switch-attenuator) theory is defined which overcomes many of these deficiencies. </a:t>
            </a:r>
          </a:p>
          <a:p>
            <a:pPr>
              <a:lnSpc>
                <a:spcPct val="90000"/>
              </a:lnSpc>
            </a:pPr>
            <a:r>
              <a:rPr lang="en-US" altLang="en-US" sz="2400"/>
              <a:t>The CSA circuit elements and logic values needed to model combinational circuits are described and applied to the analysis of various types of MOS circuits. A charge-storage element called a well is introduced to simulate sequential behavior. </a:t>
            </a:r>
          </a:p>
          <a:p>
            <a:pPr>
              <a:lnSpc>
                <a:spcPct val="90000"/>
              </a:lnSpc>
            </a:pPr>
            <a:r>
              <a:rPr lang="en-US" altLang="en-US" sz="2400"/>
              <a:t>It is shown that many fault types, including stuck-line faults, short circuits, open circuits, and delay faults can be modeled in a uniform and efficient manner.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563AFC58-08D1-1E1E-6145-8A1DACE70677}"/>
              </a:ext>
            </a:extLst>
          </p:cNvPr>
          <p:cNvSpPr>
            <a:spLocks noGrp="1" noChangeArrowheads="1"/>
          </p:cNvSpPr>
          <p:nvPr>
            <p:ph type="title"/>
          </p:nvPr>
        </p:nvSpPr>
        <p:spPr/>
        <p:txBody>
          <a:bodyPr/>
          <a:lstStyle/>
          <a:p>
            <a:r>
              <a:rPr lang="en-US" altLang="en-US" u="sng"/>
              <a:t>LOGIC SIMULATION</a:t>
            </a:r>
          </a:p>
        </p:txBody>
      </p:sp>
      <p:sp>
        <p:nvSpPr>
          <p:cNvPr id="13315" name="Rectangle 3">
            <a:extLst>
              <a:ext uri="{FF2B5EF4-FFF2-40B4-BE49-F238E27FC236}">
                <a16:creationId xmlns:a16="http://schemas.microsoft.com/office/drawing/2014/main" id="{15E81A8D-9926-03E9-90CE-294AA9A3490F}"/>
              </a:ext>
            </a:extLst>
          </p:cNvPr>
          <p:cNvSpPr>
            <a:spLocks noGrp="1" noChangeArrowheads="1"/>
          </p:cNvSpPr>
          <p:nvPr>
            <p:ph type="body" idx="1"/>
          </p:nvPr>
        </p:nvSpPr>
        <p:spPr/>
        <p:txBody>
          <a:bodyPr/>
          <a:lstStyle/>
          <a:p>
            <a:r>
              <a:rPr lang="en-US" altLang="en-US"/>
              <a:t>Logic simulation is used extensively to verify the VLSI circuits before fabrication.</a:t>
            </a:r>
          </a:p>
          <a:p>
            <a:r>
              <a:rPr lang="en-US" altLang="en-US"/>
              <a:t>As time for testing tends to be the bottleneck parallel processing and deductively working simulation has fast replaced the older approaches.</a:t>
            </a:r>
          </a:p>
          <a:p>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77FE062D-70F8-435B-1169-D89DDF82CC92}"/>
              </a:ext>
            </a:extLst>
          </p:cNvPr>
          <p:cNvSpPr>
            <a:spLocks noGrp="1" noChangeArrowheads="1"/>
          </p:cNvSpPr>
          <p:nvPr>
            <p:ph type="title"/>
          </p:nvPr>
        </p:nvSpPr>
        <p:spPr/>
        <p:txBody>
          <a:bodyPr/>
          <a:lstStyle/>
          <a:p>
            <a:r>
              <a:rPr lang="en-US" altLang="en-US" u="sng"/>
              <a:t>Continued..</a:t>
            </a:r>
          </a:p>
        </p:txBody>
      </p:sp>
      <p:sp>
        <p:nvSpPr>
          <p:cNvPr id="14339" name="Rectangle 3">
            <a:extLst>
              <a:ext uri="{FF2B5EF4-FFF2-40B4-BE49-F238E27FC236}">
                <a16:creationId xmlns:a16="http://schemas.microsoft.com/office/drawing/2014/main" id="{F7176D44-F86D-7D77-3BDE-DDE6D0E69445}"/>
              </a:ext>
            </a:extLst>
          </p:cNvPr>
          <p:cNvSpPr>
            <a:spLocks noGrp="1" noChangeArrowheads="1"/>
          </p:cNvSpPr>
          <p:nvPr>
            <p:ph type="body" idx="1"/>
          </p:nvPr>
        </p:nvSpPr>
        <p:spPr/>
        <p:txBody>
          <a:bodyPr/>
          <a:lstStyle/>
          <a:p>
            <a:pPr>
              <a:lnSpc>
                <a:spcPct val="90000"/>
              </a:lnSpc>
            </a:pPr>
            <a:r>
              <a:rPr lang="en-US" altLang="en-US"/>
              <a:t>But parallel processing simulations face some problems they are broadly compartmentalized as circuit structure, timing granularity, target architecture and synchronization of algorithm.</a:t>
            </a:r>
          </a:p>
          <a:p>
            <a:pPr>
              <a:lnSpc>
                <a:spcPct val="90000"/>
              </a:lnSpc>
            </a:pPr>
            <a:r>
              <a:rPr lang="en-US" altLang="en-US"/>
              <a:t>This synchronization algorithm helps multiple processors work on the same simulation, thus enhancing time utilization</a:t>
            </a:r>
          </a:p>
          <a:p>
            <a:pPr>
              <a:lnSpc>
                <a:spcPct val="90000"/>
              </a:lnSpc>
            </a:pPr>
            <a:r>
              <a:rPr lang="en-US" altLang="en-US"/>
              <a:t>And better performance results.</a:t>
            </a:r>
          </a:p>
          <a:p>
            <a:pPr>
              <a:lnSpc>
                <a:spcPct val="90000"/>
              </a:lnSpc>
            </a:pPr>
            <a:r>
              <a:rPr lang="en-US" altLang="en-US"/>
              <a:t>But they still need more Research and development on them.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5">
            <a:extLst>
              <a:ext uri="{FF2B5EF4-FFF2-40B4-BE49-F238E27FC236}">
                <a16:creationId xmlns:a16="http://schemas.microsoft.com/office/drawing/2014/main" id="{18520E86-6F9E-C8FF-0B40-749F19586432}"/>
              </a:ext>
            </a:extLst>
          </p:cNvPr>
          <p:cNvSpPr>
            <a:spLocks noGrp="1" noChangeArrowheads="1"/>
          </p:cNvSpPr>
          <p:nvPr>
            <p:ph type="title"/>
          </p:nvPr>
        </p:nvSpPr>
        <p:spPr/>
        <p:txBody>
          <a:bodyPr/>
          <a:lstStyle/>
          <a:p>
            <a:r>
              <a:rPr lang="en-US" altLang="en-US"/>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2FF99EB-FAB9-39CE-EC0F-063EB089D686}"/>
              </a:ext>
            </a:extLst>
          </p:cNvPr>
          <p:cNvSpPr>
            <a:spLocks noGrp="1" noChangeArrowheads="1"/>
          </p:cNvSpPr>
          <p:nvPr>
            <p:ph type="title"/>
          </p:nvPr>
        </p:nvSpPr>
        <p:spPr/>
        <p:txBody>
          <a:bodyPr/>
          <a:lstStyle/>
          <a:p>
            <a:r>
              <a:rPr lang="en-US" altLang="en-US" sz="4000"/>
              <a:t>Modeling of VLSI semiconductor manufacturing processes </a:t>
            </a:r>
          </a:p>
        </p:txBody>
      </p:sp>
      <p:sp>
        <p:nvSpPr>
          <p:cNvPr id="3075" name="Rectangle 3">
            <a:extLst>
              <a:ext uri="{FF2B5EF4-FFF2-40B4-BE49-F238E27FC236}">
                <a16:creationId xmlns:a16="http://schemas.microsoft.com/office/drawing/2014/main" id="{4AE36C19-822B-760C-156C-39DC1CB0A6BC}"/>
              </a:ext>
            </a:extLst>
          </p:cNvPr>
          <p:cNvSpPr>
            <a:spLocks noGrp="1" noChangeArrowheads="1"/>
          </p:cNvSpPr>
          <p:nvPr>
            <p:ph type="body" idx="1"/>
          </p:nvPr>
        </p:nvSpPr>
        <p:spPr/>
        <p:txBody>
          <a:bodyPr/>
          <a:lstStyle/>
          <a:p>
            <a:r>
              <a:rPr lang="en-US" altLang="en-US"/>
              <a:t>The manufacture of complex integrated circuits demanded by present-day system designers requires the assembly of a large number of interacting process steps .</a:t>
            </a:r>
          </a:p>
          <a:p>
            <a:r>
              <a:rPr lang="en-US" altLang="en-US"/>
              <a:t>Many of these process steps cannot be chosen without considering the effect of the other steps involved in the manufacturing process. A great deal of understanding of the basic physical principles must be employed before a successful manufacturing process can be defined.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D9F24AAB-8503-DE4E-6A59-6FD66A992278}"/>
              </a:ext>
            </a:extLst>
          </p:cNvPr>
          <p:cNvSpPr>
            <a:spLocks noGrp="1" noChangeArrowheads="1"/>
          </p:cNvSpPr>
          <p:nvPr>
            <p:ph type="title"/>
          </p:nvPr>
        </p:nvSpPr>
        <p:spPr/>
        <p:txBody>
          <a:bodyPr/>
          <a:lstStyle/>
          <a:p>
            <a:r>
              <a:rPr lang="en-US" altLang="en-US"/>
              <a:t>FAULT MODELLING</a:t>
            </a:r>
          </a:p>
        </p:txBody>
      </p:sp>
      <p:sp>
        <p:nvSpPr>
          <p:cNvPr id="4099" name="Rectangle 3">
            <a:extLst>
              <a:ext uri="{FF2B5EF4-FFF2-40B4-BE49-F238E27FC236}">
                <a16:creationId xmlns:a16="http://schemas.microsoft.com/office/drawing/2014/main" id="{8670D346-1A07-7CC0-0B82-6AAA3F95D373}"/>
              </a:ext>
            </a:extLst>
          </p:cNvPr>
          <p:cNvSpPr>
            <a:spLocks noGrp="1" noChangeArrowheads="1"/>
          </p:cNvSpPr>
          <p:nvPr>
            <p:ph type="body" idx="1"/>
          </p:nvPr>
        </p:nvSpPr>
        <p:spPr/>
        <p:txBody>
          <a:bodyPr/>
          <a:lstStyle/>
          <a:p>
            <a:pPr>
              <a:lnSpc>
                <a:spcPct val="90000"/>
              </a:lnSpc>
            </a:pPr>
            <a:r>
              <a:rPr lang="en-US" altLang="en-US"/>
              <a:t>One of key modelling process is fault modelling here we model the faults which might be present in the chip like stuck at fault,  delay fault, transition fault.</a:t>
            </a:r>
          </a:p>
          <a:p>
            <a:pPr>
              <a:lnSpc>
                <a:spcPct val="90000"/>
              </a:lnSpc>
            </a:pPr>
            <a:r>
              <a:rPr lang="en-US" altLang="en-US"/>
              <a:t>Inadequate insight into the physics of processing and manufacturing can cause many failures at subsequent stages so its important to take into account in modelling as well.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13A5FE5E-772D-3138-9903-7DEED65DC24E}"/>
              </a:ext>
            </a:extLst>
          </p:cNvPr>
          <p:cNvSpPr>
            <a:spLocks noGrp="1" noChangeArrowheads="1"/>
          </p:cNvSpPr>
          <p:nvPr>
            <p:ph type="title"/>
          </p:nvPr>
        </p:nvSpPr>
        <p:spPr/>
        <p:txBody>
          <a:bodyPr/>
          <a:lstStyle/>
          <a:p>
            <a:r>
              <a:rPr lang="en-US" altLang="en-US" u="sng"/>
              <a:t>Logical fault Modelling</a:t>
            </a:r>
          </a:p>
        </p:txBody>
      </p:sp>
      <p:sp>
        <p:nvSpPr>
          <p:cNvPr id="5123" name="Rectangle 3">
            <a:extLst>
              <a:ext uri="{FF2B5EF4-FFF2-40B4-BE49-F238E27FC236}">
                <a16:creationId xmlns:a16="http://schemas.microsoft.com/office/drawing/2014/main" id="{5DEB6C62-8858-EFA4-85A2-4FDFFE34894F}"/>
              </a:ext>
            </a:extLst>
          </p:cNvPr>
          <p:cNvSpPr>
            <a:spLocks noGrp="1" noChangeArrowheads="1"/>
          </p:cNvSpPr>
          <p:nvPr>
            <p:ph type="body" idx="1"/>
          </p:nvPr>
        </p:nvSpPr>
        <p:spPr/>
        <p:txBody>
          <a:bodyPr/>
          <a:lstStyle/>
          <a:p>
            <a:pPr>
              <a:lnSpc>
                <a:spcPct val="90000"/>
              </a:lnSpc>
            </a:pPr>
            <a:r>
              <a:rPr lang="en-US" altLang="en-US"/>
              <a:t>Permanent and randomly occuring can be broadly described as the two classes of logical faults.</a:t>
            </a:r>
          </a:p>
          <a:p>
            <a:pPr>
              <a:lnSpc>
                <a:spcPct val="90000"/>
              </a:lnSpc>
            </a:pPr>
            <a:r>
              <a:rPr lang="en-US" altLang="en-US"/>
              <a:t>Permanent ones are usually due to manufacturing defects.</a:t>
            </a:r>
          </a:p>
          <a:p>
            <a:pPr>
              <a:lnSpc>
                <a:spcPct val="90000"/>
              </a:lnSpc>
            </a:pPr>
            <a:r>
              <a:rPr lang="en-US" altLang="en-US"/>
              <a:t>Their modelling is more rigorous but their detection if done is applicable for a wide area as owing to their spread over presence. But it has been found that modelling  of such faults e. g spot defects is quite tough as their models tend to be very complex.</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65534F1D-16E6-E278-DA2C-68D8854A5FC4}"/>
              </a:ext>
            </a:extLst>
          </p:cNvPr>
          <p:cNvSpPr>
            <a:spLocks noGrp="1" noChangeArrowheads="1"/>
          </p:cNvSpPr>
          <p:nvPr>
            <p:ph type="title"/>
          </p:nvPr>
        </p:nvSpPr>
        <p:spPr/>
        <p:txBody>
          <a:bodyPr/>
          <a:lstStyle/>
          <a:p>
            <a:r>
              <a:rPr lang="en-US" altLang="en-US" u="sng"/>
              <a:t>Stuck at faults</a:t>
            </a:r>
          </a:p>
        </p:txBody>
      </p:sp>
      <p:sp>
        <p:nvSpPr>
          <p:cNvPr id="6147" name="Rectangle 3">
            <a:extLst>
              <a:ext uri="{FF2B5EF4-FFF2-40B4-BE49-F238E27FC236}">
                <a16:creationId xmlns:a16="http://schemas.microsoft.com/office/drawing/2014/main" id="{AF4AD54C-231E-7B7B-46A8-F18F5292CCE7}"/>
              </a:ext>
            </a:extLst>
          </p:cNvPr>
          <p:cNvSpPr>
            <a:spLocks noGrp="1" noChangeArrowheads="1"/>
          </p:cNvSpPr>
          <p:nvPr>
            <p:ph type="body" idx="1"/>
          </p:nvPr>
        </p:nvSpPr>
        <p:spPr/>
        <p:txBody>
          <a:bodyPr/>
          <a:lstStyle/>
          <a:p>
            <a:pPr>
              <a:lnSpc>
                <a:spcPct val="90000"/>
              </a:lnSpc>
            </a:pPr>
            <a:r>
              <a:rPr lang="en-US" altLang="en-US"/>
              <a:t>Though most primitive algorithms like D-Algorithm and Podem which helped in generating models for these faults didn’t take multiple faults at once they gave good results.</a:t>
            </a:r>
          </a:p>
          <a:p>
            <a:pPr>
              <a:lnSpc>
                <a:spcPct val="90000"/>
              </a:lnSpc>
            </a:pPr>
            <a:r>
              <a:rPr lang="en-US" altLang="en-US"/>
              <a:t>More evolves algorithms like FAN and others help in generating less test vectors and test more faults thus saving time and money.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3DF9D8D-671E-C787-8DF4-5F6B3A9505BB}"/>
              </a:ext>
            </a:extLst>
          </p:cNvPr>
          <p:cNvSpPr>
            <a:spLocks noGrp="1" noChangeArrowheads="1"/>
          </p:cNvSpPr>
          <p:nvPr>
            <p:ph type="title"/>
          </p:nvPr>
        </p:nvSpPr>
        <p:spPr/>
        <p:txBody>
          <a:bodyPr/>
          <a:lstStyle/>
          <a:p>
            <a:r>
              <a:rPr lang="en-US" altLang="en-US" u="sng"/>
              <a:t>CIRCUIT MODELLING</a:t>
            </a:r>
          </a:p>
        </p:txBody>
      </p:sp>
      <p:sp>
        <p:nvSpPr>
          <p:cNvPr id="7171" name="Rectangle 3">
            <a:extLst>
              <a:ext uri="{FF2B5EF4-FFF2-40B4-BE49-F238E27FC236}">
                <a16:creationId xmlns:a16="http://schemas.microsoft.com/office/drawing/2014/main" id="{4AB6380A-8C55-C161-7D0C-C1D552B50C1F}"/>
              </a:ext>
            </a:extLst>
          </p:cNvPr>
          <p:cNvSpPr>
            <a:spLocks noGrp="1" noChangeArrowheads="1"/>
          </p:cNvSpPr>
          <p:nvPr>
            <p:ph type="body" idx="1"/>
          </p:nvPr>
        </p:nvSpPr>
        <p:spPr/>
        <p:txBody>
          <a:bodyPr/>
          <a:lstStyle/>
          <a:p>
            <a:pPr>
              <a:lnSpc>
                <a:spcPct val="90000"/>
              </a:lnSpc>
            </a:pPr>
            <a:r>
              <a:rPr lang="en-US" altLang="en-US"/>
              <a:t>A lot of research has gone into formulation of CMOS device models.</a:t>
            </a:r>
          </a:p>
          <a:p>
            <a:pPr>
              <a:lnSpc>
                <a:spcPct val="90000"/>
              </a:lnSpc>
            </a:pPr>
            <a:r>
              <a:rPr lang="en-US" altLang="en-US"/>
              <a:t>For example analog circuit analysis is still a research area. A new model which takes into account bulk doping concentration ,fixed oxide charge and effective carrier mobility its superiority is owing to its not depending on Vt (threshold voltage) and rather on above characteristics. As Vt is dependent on capacitance and Fermi potential leading to more computing and related dependencies.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0B5CDB87-8E2F-950B-8F37-08FB24B631E6}"/>
              </a:ext>
            </a:extLst>
          </p:cNvPr>
          <p:cNvSpPr>
            <a:spLocks noGrp="1" noChangeArrowheads="1"/>
          </p:cNvSpPr>
          <p:nvPr>
            <p:ph type="title"/>
          </p:nvPr>
        </p:nvSpPr>
        <p:spPr/>
        <p:txBody>
          <a:bodyPr/>
          <a:lstStyle/>
          <a:p>
            <a:r>
              <a:rPr lang="en-US" altLang="en-US" sz="4000" u="sng"/>
              <a:t>CIRCUIT MODELLING</a:t>
            </a:r>
            <a:br>
              <a:rPr lang="en-US" altLang="en-US" sz="4000"/>
            </a:br>
            <a:endParaRPr lang="en-US" altLang="en-US" sz="4000"/>
          </a:p>
        </p:txBody>
      </p:sp>
      <p:sp>
        <p:nvSpPr>
          <p:cNvPr id="8195" name="Rectangle 3">
            <a:extLst>
              <a:ext uri="{FF2B5EF4-FFF2-40B4-BE49-F238E27FC236}">
                <a16:creationId xmlns:a16="http://schemas.microsoft.com/office/drawing/2014/main" id="{511561F5-ECC9-7B7C-3907-050EDCB652BB}"/>
              </a:ext>
            </a:extLst>
          </p:cNvPr>
          <p:cNvSpPr>
            <a:spLocks noGrp="1" noChangeArrowheads="1"/>
          </p:cNvSpPr>
          <p:nvPr>
            <p:ph type="body" idx="1"/>
          </p:nvPr>
        </p:nvSpPr>
        <p:spPr/>
        <p:txBody>
          <a:bodyPr/>
          <a:lstStyle/>
          <a:p>
            <a:r>
              <a:rPr lang="en-US" altLang="en-US"/>
              <a:t>This model helps in building an analog circuit simulator which gives predictive power and higher control over outputs owing to control over physical parameters described before.</a:t>
            </a:r>
          </a:p>
          <a:p>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9ABD93A-E8BF-F087-05DC-E85C6F09371E}"/>
              </a:ext>
            </a:extLst>
          </p:cNvPr>
          <p:cNvSpPr>
            <a:spLocks noGrp="1" noChangeArrowheads="1"/>
          </p:cNvSpPr>
          <p:nvPr>
            <p:ph type="title"/>
          </p:nvPr>
        </p:nvSpPr>
        <p:spPr/>
        <p:txBody>
          <a:bodyPr/>
          <a:lstStyle/>
          <a:p>
            <a:r>
              <a:rPr lang="en-US" altLang="en-US" sz="4000" u="sng"/>
              <a:t>Electromagnetic Modelling of VLSI Circuits</a:t>
            </a:r>
            <a:r>
              <a:rPr lang="en-US" altLang="en-US" sz="4000"/>
              <a:t> </a:t>
            </a:r>
          </a:p>
        </p:txBody>
      </p:sp>
      <p:sp>
        <p:nvSpPr>
          <p:cNvPr id="9219" name="Rectangle 3">
            <a:extLst>
              <a:ext uri="{FF2B5EF4-FFF2-40B4-BE49-F238E27FC236}">
                <a16:creationId xmlns:a16="http://schemas.microsoft.com/office/drawing/2014/main" id="{58C2EFB7-F93C-AED5-7EDD-48F0E9D06D8A}"/>
              </a:ext>
            </a:extLst>
          </p:cNvPr>
          <p:cNvSpPr>
            <a:spLocks noGrp="1" noChangeArrowheads="1"/>
          </p:cNvSpPr>
          <p:nvPr>
            <p:ph type="body" idx="1"/>
          </p:nvPr>
        </p:nvSpPr>
        <p:spPr/>
        <p:txBody>
          <a:bodyPr/>
          <a:lstStyle/>
          <a:p>
            <a:pPr>
              <a:lnSpc>
                <a:spcPct val="80000"/>
              </a:lnSpc>
            </a:pPr>
            <a:r>
              <a:rPr lang="en-US" altLang="en-US" sz="2400"/>
              <a:t>The fast clock speed devices and high-density interconnections of the multi-chip modules (MCMs) have created problems such as multiple reflections, crosstalk, skin effect, dispersion, leakage, radiation, etc </a:t>
            </a:r>
          </a:p>
          <a:p>
            <a:pPr>
              <a:lnSpc>
                <a:spcPct val="80000"/>
              </a:lnSpc>
            </a:pPr>
            <a:r>
              <a:rPr lang="en-US" altLang="en-US" sz="2400"/>
              <a:t>The traditional CAD tools are based upon the quasi-static analysis (QSA), which is a low frequency approximation of the Maxwell equations. </a:t>
            </a:r>
          </a:p>
          <a:p>
            <a:pPr>
              <a:lnSpc>
                <a:spcPct val="80000"/>
              </a:lnSpc>
            </a:pPr>
            <a:r>
              <a:rPr lang="en-US" altLang="en-US" sz="2400"/>
              <a:t>with sub-nanosecond rise time and tight physical dimensions, the QSA is not generally valid. This is because the electrical characteristics, presented by skin effect loss, dispersion and so on are not properly taken into account by the QSA. The full-wave analysis of the electromagnetic (EM) performance of the 3D packaging structures is definitely needed.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C32DD301-6BDD-2FF2-1457-C461DE8A5863}"/>
              </a:ext>
            </a:extLst>
          </p:cNvPr>
          <p:cNvSpPr>
            <a:spLocks noGrp="1" noChangeArrowheads="1"/>
          </p:cNvSpPr>
          <p:nvPr>
            <p:ph type="title"/>
          </p:nvPr>
        </p:nvSpPr>
        <p:spPr/>
        <p:txBody>
          <a:bodyPr/>
          <a:lstStyle/>
          <a:p>
            <a:r>
              <a:rPr lang="en-US" altLang="en-US" u="sng"/>
              <a:t>Contined…</a:t>
            </a:r>
          </a:p>
        </p:txBody>
      </p:sp>
      <p:sp>
        <p:nvSpPr>
          <p:cNvPr id="10243" name="Rectangle 3">
            <a:extLst>
              <a:ext uri="{FF2B5EF4-FFF2-40B4-BE49-F238E27FC236}">
                <a16:creationId xmlns:a16="http://schemas.microsoft.com/office/drawing/2014/main" id="{4502AE7E-94A8-3983-D9C1-E417DE30280A}"/>
              </a:ext>
            </a:extLst>
          </p:cNvPr>
          <p:cNvSpPr>
            <a:spLocks noGrp="1" noChangeArrowheads="1"/>
          </p:cNvSpPr>
          <p:nvPr>
            <p:ph type="body" idx="1"/>
          </p:nvPr>
        </p:nvSpPr>
        <p:spPr/>
        <p:txBody>
          <a:bodyPr/>
          <a:lstStyle/>
          <a:p>
            <a:pPr>
              <a:lnSpc>
                <a:spcPct val="90000"/>
              </a:lnSpc>
            </a:pPr>
            <a:r>
              <a:rPr lang="en-US" altLang="en-US" sz="2400"/>
              <a:t>Recently, a new category of orthogonal mathematical systems, "orthogonal wavelets," has emerged. The major advantages of the wavelets representation are their multi-resolution analysis (MRA), vanishing moments, and localization properties, both in the spatial and spectral domain. The boundary integral equations of the modeling work usually result in full matrices </a:t>
            </a:r>
          </a:p>
          <a:p>
            <a:pPr>
              <a:lnSpc>
                <a:spcPct val="90000"/>
              </a:lnSpc>
            </a:pPr>
            <a:endParaRPr lang="en-US" altLang="en-US" sz="2400"/>
          </a:p>
          <a:p>
            <a:pPr>
              <a:lnSpc>
                <a:spcPct val="90000"/>
              </a:lnSpc>
            </a:pPr>
            <a:r>
              <a:rPr lang="en-US" altLang="en-US" sz="2400"/>
              <a:t>This enables us to solve real world 3D packaging problems under full-wave regime. We can convert these theoretical results into useful CAD tools for modeling the EM behavior of complex 3D interconnects, and transfer the field solutions into circuit parameters </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Tasks for the Olympiad 2023</Template>
  <TotalTime>1034</TotalTime>
  <Words>900</Words>
  <Application>Microsoft Office PowerPoint</Application>
  <PresentationFormat>Широкоэкранный</PresentationFormat>
  <Paragraphs>43</Paragraphs>
  <Slides>14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14</vt:i4>
      </vt:variant>
    </vt:vector>
  </HeadingPairs>
  <TitlesOfParts>
    <vt:vector size="18" baseType="lpstr">
      <vt:lpstr>Arial</vt:lpstr>
      <vt:lpstr>Calibri</vt:lpstr>
      <vt:lpstr>Calibri Light</vt:lpstr>
      <vt:lpstr>Тема Office</vt:lpstr>
      <vt:lpstr>Modelling and simulation </vt:lpstr>
      <vt:lpstr>Modeling of VLSI semiconductor manufacturing processes </vt:lpstr>
      <vt:lpstr>FAULT MODELLING</vt:lpstr>
      <vt:lpstr>Logical fault Modelling</vt:lpstr>
      <vt:lpstr>Stuck at faults</vt:lpstr>
      <vt:lpstr>CIRCUIT MODELLING</vt:lpstr>
      <vt:lpstr>CIRCUIT MODELLING </vt:lpstr>
      <vt:lpstr>Electromagnetic Modelling of VLSI Circuits </vt:lpstr>
      <vt:lpstr>Contined…</vt:lpstr>
      <vt:lpstr>FAULT SIMULATION</vt:lpstr>
      <vt:lpstr>SOME IMPROVEMENTS</vt:lpstr>
      <vt:lpstr>LOGIC SIMULATION</vt:lpstr>
      <vt:lpstr>Continued..</vt:lpstr>
      <vt:lpstr>THANK YOU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Jdfv dn    mdv</dc:title>
  <dc:creator>Csavdari Alexandra</dc:creator>
  <cp:lastModifiedBy>Olzhas Kaupbay</cp:lastModifiedBy>
  <cp:revision>95</cp:revision>
  <dcterms:created xsi:type="dcterms:W3CDTF">2019-08-21T09:38:45Z</dcterms:created>
  <dcterms:modified xsi:type="dcterms:W3CDTF">2023-11-08T10:47:57Z</dcterms:modified>
</cp:coreProperties>
</file>